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81" r:id="rId5"/>
    <p:sldId id="261" r:id="rId6"/>
    <p:sldId id="258" r:id="rId7"/>
    <p:sldId id="260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1" r:id="rId16"/>
    <p:sldId id="288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84" r:id="rId27"/>
    <p:sldId id="259" r:id="rId28"/>
    <p:sldId id="283" r:id="rId29"/>
    <p:sldId id="282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7" autoAdjust="0"/>
  </p:normalViewPr>
  <p:slideViewPr>
    <p:cSldViewPr snapToGrid="0">
      <p:cViewPr varScale="1">
        <p:scale>
          <a:sx n="48" d="100"/>
          <a:sy n="48" d="100"/>
        </p:scale>
        <p:origin x="60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E420-9716-49E9-8D27-ACD79B88CA1A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713D-D3C1-404B-8178-232FAE3382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3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Bigger perspective: possible approaches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78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Walkthrough of adding rules &amp;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73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Walkthrough of adding rules &amp;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3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795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20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454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52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2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would we want to examine</a:t>
            </a:r>
            <a:r>
              <a:rPr lang="en-AU" baseline="0" dirty="0"/>
              <a:t> a) correct operation, and b) inclusion into results?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585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Correct operation 1. – the messages are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466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Correct operation 2. – the amounts are what we expected – vary from year to year, and are in the ballpark,</a:t>
            </a:r>
            <a:r>
              <a:rPr lang="en-AU" baseline="0" dirty="0"/>
              <a:t> though a bit high..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02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Operating the UI is described in </a:t>
            </a:r>
            <a:r>
              <a:rPr lang="en-AU" dirty="0" err="1"/>
              <a:t>center</a:t>
            </a:r>
            <a:r>
              <a:rPr lang="en-AU" dirty="0"/>
              <a:t> pane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130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144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708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95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500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80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54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 of a decision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99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mechanics of changing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75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91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Common mistakes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883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to</a:t>
            </a:r>
            <a:r>
              <a:rPr lang="en-AU" baseline="0" dirty="0"/>
              <a:t> work out what it’s doing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1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Walkthrough of adding rules &amp;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713D-D3C1-404B-8178-232FAE33823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6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64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8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Grafik 6" descr="PP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94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7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02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1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64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7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99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0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5320-43C6-4C08-AB0D-8E52ACA68A30}" type="datetimeFigureOut">
              <a:rPr lang="en-AU" smtClean="0"/>
              <a:t>20/04/2021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3B04-ABAB-46A4-9004-9E30BA8ACA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4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devoil@uq.edu.a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sim.info/support/apsim-training-manuals/crop-rotation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901"/>
          </a:xfrm>
        </p:spPr>
        <p:txBody>
          <a:bodyPr/>
          <a:lstStyle/>
          <a:p>
            <a:r>
              <a:rPr lang="en-AU" dirty="0"/>
              <a:t>Crop rotations (APSIM 7.10)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peter.devoil@uq.edu.au</a:t>
            </a:r>
            <a:endParaRPr lang="en-AU" dirty="0"/>
          </a:p>
          <a:p>
            <a:endParaRPr lang="en-AU" dirty="0"/>
          </a:p>
          <a:p>
            <a:r>
              <a:rPr lang="en-AU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27454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Nodes are abstract – they don’t have to represent a physical state in the system</a:t>
            </a:r>
          </a:p>
          <a:p>
            <a:r>
              <a:rPr lang="en-AU" dirty="0"/>
              <a:t>They can be ephemeral – left immediately after entry</a:t>
            </a:r>
          </a:p>
          <a:p>
            <a:r>
              <a:rPr lang="en-AU" dirty="0"/>
              <a:t>They can be partially connected (with only entry or exit arcs)</a:t>
            </a:r>
          </a:p>
          <a:p>
            <a:endParaRPr lang="en-AU" dirty="0"/>
          </a:p>
          <a:p>
            <a:r>
              <a:rPr lang="en-AU" dirty="0"/>
              <a:t>Tips:</a:t>
            </a:r>
          </a:p>
          <a:p>
            <a:pPr lvl="1"/>
            <a:r>
              <a:rPr lang="en-AU" dirty="0"/>
              <a:t>Don’t use whitespace in names, upper/lower case is significant</a:t>
            </a:r>
          </a:p>
          <a:p>
            <a:pPr lvl="1"/>
            <a:r>
              <a:rPr lang="en-AU" dirty="0"/>
              <a:t>Make sure the Initial State (starting point) exists</a:t>
            </a:r>
          </a:p>
          <a:p>
            <a:pPr lvl="1"/>
            <a:r>
              <a:rPr lang="en-AU" dirty="0"/>
              <a:t>Don’t start in a crop, start immediately before that crop would be sown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82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Arcs must have a source and destination</a:t>
            </a:r>
          </a:p>
          <a:p>
            <a:r>
              <a:rPr lang="en-AU" dirty="0"/>
              <a:t>A rule for an arc results in just an integer. The score for an arc is the mathematical product of all its rules</a:t>
            </a:r>
          </a:p>
          <a:p>
            <a:r>
              <a:rPr lang="en-AU" dirty="0"/>
              <a:t>When evaluating multiple arcs from a node, the highest (non-zero) arc is selected</a:t>
            </a:r>
          </a:p>
          <a:p>
            <a:endParaRPr lang="en-AU" dirty="0"/>
          </a:p>
          <a:p>
            <a:r>
              <a:rPr lang="en-AU" dirty="0"/>
              <a:t>Tips:</a:t>
            </a:r>
          </a:p>
          <a:p>
            <a:pPr lvl="1"/>
            <a:r>
              <a:rPr lang="en-AU" dirty="0"/>
              <a:t>In rules/actions, get module names exactly right (via copy/paste) – the writing is tiny and easy to </a:t>
            </a:r>
            <a:r>
              <a:rPr lang="en-AU" dirty="0" err="1"/>
              <a:t>mis</a:t>
            </a:r>
            <a:r>
              <a:rPr lang="en-AU" dirty="0"/>
              <a:t>-spell</a:t>
            </a:r>
          </a:p>
          <a:p>
            <a:pPr lvl="1"/>
            <a:r>
              <a:rPr lang="en-AU" dirty="0"/>
              <a:t>Start small &amp; simple – test, and </a:t>
            </a:r>
            <a:r>
              <a:rPr lang="en-AU" i="1" dirty="0"/>
              <a:t>then</a:t>
            </a:r>
            <a:r>
              <a:rPr lang="en-AU" dirty="0"/>
              <a:t> expand the graph</a:t>
            </a:r>
          </a:p>
        </p:txBody>
      </p:sp>
    </p:spTree>
    <p:extLst>
      <p:ext uri="{BB962C8B-B14F-4D97-AF65-F5344CB8AC3E}">
        <p14:creationId xmlns:p14="http://schemas.microsoft.com/office/powerpoint/2010/main" val="227845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sequencer runs on the process event of each day</a:t>
            </a:r>
          </a:p>
          <a:p>
            <a:endParaRPr lang="en-AU" dirty="0"/>
          </a:p>
          <a:p>
            <a:r>
              <a:rPr lang="en-AU" dirty="0"/>
              <a:t>The sequencer sends 3 events when changing state from X to Y:</a:t>
            </a:r>
          </a:p>
          <a:p>
            <a:pPr lvl="1"/>
            <a:r>
              <a:rPr lang="en-AU" dirty="0" err="1"/>
              <a:t>transition_from_X</a:t>
            </a:r>
            <a:r>
              <a:rPr lang="en-AU" dirty="0"/>
              <a:t>, </a:t>
            </a:r>
          </a:p>
          <a:p>
            <a:pPr lvl="1"/>
            <a:r>
              <a:rPr lang="en-AU" dirty="0"/>
              <a:t>transition, and </a:t>
            </a:r>
          </a:p>
          <a:p>
            <a:pPr lvl="1"/>
            <a:r>
              <a:rPr lang="en-AU" dirty="0" err="1"/>
              <a:t>transition_to_Y</a:t>
            </a:r>
            <a:endParaRPr lang="en-AU" dirty="0"/>
          </a:p>
          <a:p>
            <a:endParaRPr lang="en-AU" dirty="0"/>
          </a:p>
          <a:p>
            <a:r>
              <a:rPr lang="en-AU" dirty="0"/>
              <a:t>In addition to the explicit actions undertaken during a transition, these events can be used as triggers (</a:t>
            </a:r>
            <a:r>
              <a:rPr lang="en-AU" dirty="0" err="1"/>
              <a:t>eg</a:t>
            </a:r>
            <a:r>
              <a:rPr lang="en-AU" dirty="0"/>
              <a:t>) for the tracker module.</a:t>
            </a:r>
          </a:p>
        </p:txBody>
      </p:sp>
    </p:spTree>
    <p:extLst>
      <p:ext uri="{BB962C8B-B14F-4D97-AF65-F5344CB8AC3E}">
        <p14:creationId xmlns:p14="http://schemas.microsoft.com/office/powerpoint/2010/main" val="423294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it goes wrong:</a:t>
            </a:r>
          </a:p>
          <a:p>
            <a:pPr lvl="1"/>
            <a:r>
              <a:rPr lang="en-AU" dirty="0"/>
              <a:t>Look in the summary file for error messages</a:t>
            </a:r>
          </a:p>
          <a:p>
            <a:pPr lvl="1"/>
            <a:r>
              <a:rPr lang="en-AU" dirty="0"/>
              <a:t>Did you include a space in a node name?</a:t>
            </a:r>
          </a:p>
          <a:p>
            <a:pPr lvl="1"/>
            <a:r>
              <a:rPr lang="en-AU" dirty="0"/>
              <a:t>If it’s empty (apart from initialisation messages), did you get initial state correct?</a:t>
            </a:r>
          </a:p>
          <a:p>
            <a:pPr lvl="1"/>
            <a:r>
              <a:rPr lang="en-AU" dirty="0"/>
              <a:t>Check the phases output file for inordinately long phases – it may give a clue which arc is failing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26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it goes really wrong:</a:t>
            </a:r>
          </a:p>
          <a:p>
            <a:pPr marL="457200" lvl="1" indent="0">
              <a:buNone/>
            </a:pPr>
            <a:r>
              <a:rPr lang="en-AU" dirty="0"/>
              <a:t>The “detailed log file” has the results of every rule evaluation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37" t="60919" r="70102" b="13072"/>
          <a:stretch/>
        </p:blipFill>
        <p:spPr>
          <a:xfrm>
            <a:off x="838200" y="2811327"/>
            <a:ext cx="3339610" cy="23287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3847" y="3153035"/>
            <a:ext cx="772886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8795" b="60699"/>
          <a:stretch/>
        </p:blipFill>
        <p:spPr>
          <a:xfrm>
            <a:off x="4413476" y="2913121"/>
            <a:ext cx="6940324" cy="35188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744200" y="4925277"/>
            <a:ext cx="500743" cy="39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0744200" y="5317162"/>
            <a:ext cx="500743" cy="3918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1407468" y="531716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ym typeface="Wingdings" panose="05000000000000000000" pitchFamily="2" charset="2"/>
              </a:rPr>
              <a:t></a:t>
            </a:r>
            <a:endParaRPr lang="en-A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06708" y="49228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ym typeface="Wingdings" panose="05000000000000000000" pitchFamily="2" charset="2"/>
              </a:rPr>
              <a:t>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9135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Add an opportunistic summer crop</a:t>
            </a:r>
          </a:p>
          <a:p>
            <a:endParaRPr lang="en-AU" dirty="0"/>
          </a:p>
          <a:p>
            <a:r>
              <a:rPr lang="en-AU" dirty="0"/>
              <a:t>Add crop component,</a:t>
            </a:r>
          </a:p>
          <a:p>
            <a:r>
              <a:rPr lang="en-AU" dirty="0"/>
              <a:t>Add node &amp; arcs,</a:t>
            </a:r>
          </a:p>
          <a:p>
            <a:r>
              <a:rPr lang="en-AU" dirty="0"/>
              <a:t>Add manager &amp; reconfigure it</a:t>
            </a:r>
          </a:p>
          <a:p>
            <a:r>
              <a:rPr lang="en-AU" dirty="0"/>
              <a:t>Set rules &amp;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119" y="2380868"/>
            <a:ext cx="4546060" cy="48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Add an opportunistic summer crop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5" y="2886379"/>
            <a:ext cx="77438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3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Lucerne example from (</a:t>
            </a:r>
            <a:r>
              <a:rPr lang="en-AU" dirty="0">
                <a:solidFill>
                  <a:schemeClr val="accent5"/>
                </a:solidFill>
                <a:hlinkClick r:id="rId3"/>
              </a:rPr>
              <a:t>https://www.apsim.info/support/apsim-training-manuals/crop-rotations/</a:t>
            </a:r>
            <a:r>
              <a:rPr lang="en-AU" dirty="0"/>
              <a:t>), </a:t>
            </a:r>
            <a:br>
              <a:rPr lang="en-AU" dirty="0"/>
            </a:br>
            <a:r>
              <a:rPr lang="en-AU" dirty="0"/>
              <a:t>complete example in the training </a:t>
            </a:r>
            <a:br>
              <a:rPr lang="en-AU" dirty="0"/>
            </a:br>
            <a:r>
              <a:rPr lang="en-AU" dirty="0"/>
              <a:t>toolbox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596" t="9552" r="10372" b="28500"/>
          <a:stretch/>
        </p:blipFill>
        <p:spPr>
          <a:xfrm>
            <a:off x="5852552" y="2705622"/>
            <a:ext cx="6210014" cy="40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Add irrigation component (from toolbox) to simulation</a:t>
            </a:r>
          </a:p>
          <a:p>
            <a:pPr lvl="1"/>
            <a:r>
              <a:rPr lang="en-AU" dirty="0"/>
              <a:t>Turn off automatic operation 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" t="10965" r="6026" b="43028"/>
          <a:stretch/>
        </p:blipFill>
        <p:spPr>
          <a:xfrm>
            <a:off x="3382027" y="3682652"/>
            <a:ext cx="8480121" cy="28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Add empty manager from toolbox</a:t>
            </a:r>
          </a:p>
          <a:p>
            <a:pPr lvl="1"/>
            <a:r>
              <a:rPr lang="en-AU" dirty="0"/>
              <a:t>2 things: a rule (to test), and an action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44" t="11769" r="9264" b="39094"/>
          <a:stretch/>
        </p:blipFill>
        <p:spPr>
          <a:xfrm>
            <a:off x="3977148" y="3613355"/>
            <a:ext cx="8214852" cy="30234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11910" y="3075039"/>
            <a:ext cx="3104535" cy="1201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0" y="3075039"/>
            <a:ext cx="1351935" cy="538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0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Options:</a:t>
            </a:r>
          </a:p>
          <a:p>
            <a:pPr marL="0" indent="0">
              <a:buNone/>
            </a:pPr>
            <a:r>
              <a:rPr lang="en-AU" dirty="0"/>
              <a:t>Multiple (crop) managers with distinct windows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Linear (calendar) sequences (</a:t>
            </a:r>
            <a:r>
              <a:rPr lang="en-AU" dirty="0" err="1"/>
              <a:t>eg</a:t>
            </a:r>
            <a:r>
              <a:rPr lang="en-AU" dirty="0"/>
              <a:t>. Operations module)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State transition network (aka bubbles)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Flexibility a key philosophy of </a:t>
            </a:r>
            <a:r>
              <a:rPr lang="en-AU" dirty="0" err="1"/>
              <a:t>apsim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993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Implement the rule (aka variable) to test </a:t>
            </a:r>
            <a:r>
              <a:rPr lang="en-AU" dirty="0" err="1"/>
              <a:t>asw</a:t>
            </a:r>
            <a:r>
              <a:rPr lang="en-AU" dirty="0"/>
              <a:t> in top 3 layers each day</a:t>
            </a:r>
          </a:p>
          <a:p>
            <a:pPr lvl="1"/>
            <a:r>
              <a:rPr lang="en-AU" dirty="0"/>
              <a:t>At some later time each day, the rotation manager will ask for it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" t="11890" r="6981" b="38615"/>
          <a:stretch/>
        </p:blipFill>
        <p:spPr>
          <a:xfrm>
            <a:off x="3592462" y="3613355"/>
            <a:ext cx="8377083" cy="30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Implement the action (event handler) to irrigate when asked</a:t>
            </a:r>
          </a:p>
          <a:p>
            <a:pPr lvl="1"/>
            <a:r>
              <a:rPr lang="en-AU" dirty="0"/>
              <a:t>The management rules (variables) are all tested repeatedly until there</a:t>
            </a:r>
            <a:br>
              <a:rPr lang="en-AU" dirty="0"/>
            </a:br>
            <a:r>
              <a:rPr lang="en-AU" dirty="0"/>
              <a:t>are no more candidates,</a:t>
            </a:r>
            <a:br>
              <a:rPr lang="en-AU" dirty="0"/>
            </a:br>
            <a:r>
              <a:rPr lang="en-AU" dirty="0"/>
              <a:t>so invalidate this rule </a:t>
            </a:r>
            <a:br>
              <a:rPr lang="en-AU" dirty="0"/>
            </a:br>
            <a:r>
              <a:rPr lang="en-AU" dirty="0"/>
              <a:t>immediately after</a:t>
            </a:r>
            <a:br>
              <a:rPr lang="en-AU" dirty="0"/>
            </a:br>
            <a:r>
              <a:rPr lang="en-AU" dirty="0"/>
              <a:t>irrigating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578" t="15592" r="35226" b="11525"/>
          <a:stretch/>
        </p:blipFill>
        <p:spPr>
          <a:xfrm>
            <a:off x="5254640" y="3293806"/>
            <a:ext cx="6828504" cy="34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Finally, add the rule &amp; action to the DG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2" t="12176" r="11370" b="8760"/>
          <a:stretch/>
        </p:blipFill>
        <p:spPr>
          <a:xfrm>
            <a:off x="3635477" y="2794265"/>
            <a:ext cx="8465574" cy="40637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28324" y="5453783"/>
            <a:ext cx="772886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7728324" y="6176963"/>
            <a:ext cx="772886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333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Add some code to sum it up, add to output files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" t="12808" r="41905" b="9899"/>
          <a:stretch/>
        </p:blipFill>
        <p:spPr>
          <a:xfrm>
            <a:off x="6113206" y="2833162"/>
            <a:ext cx="5965723" cy="39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9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  <a:p>
            <a:pPr lvl="1"/>
            <a:r>
              <a:rPr lang="en-AU" dirty="0"/>
              <a:t>Does it work?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" t="12575" r="16915" b="10128"/>
          <a:stretch/>
        </p:blipFill>
        <p:spPr>
          <a:xfrm>
            <a:off x="3893574" y="2498394"/>
            <a:ext cx="8298426" cy="43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2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Worked example: Interaction with custom manager script (irrigate)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6" t="13188" r="9736" b="17109"/>
          <a:stretch/>
        </p:blipFill>
        <p:spPr>
          <a:xfrm>
            <a:off x="1342104" y="2440859"/>
            <a:ext cx="10486104" cy="406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4784"/>
          <a:stretch/>
        </p:blipFill>
        <p:spPr>
          <a:xfrm>
            <a:off x="4812182" y="3628102"/>
            <a:ext cx="4324444" cy="28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5325" y="355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Crop rotations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Reporting: Phases vs Harvests</a:t>
            </a: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2624264"/>
            <a:ext cx="7953375" cy="42337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19450" y="4638675"/>
            <a:ext cx="1362075" cy="466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19449" y="5017294"/>
            <a:ext cx="1362075" cy="466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49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5325" y="355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Crop rotations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Reporting: Harvests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3014662"/>
            <a:ext cx="10010775" cy="3686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38589" y="4025033"/>
            <a:ext cx="1919435" cy="587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903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5325" y="355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Crop rotations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Reporting: Phases</a:t>
            </a:r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524250"/>
            <a:ext cx="10582275" cy="3333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391025" y="1978025"/>
            <a:ext cx="942975" cy="218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162231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Reports on transition (leaving a phase)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8350" y="256550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Which phase is being left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5334000" y="2888675"/>
            <a:ext cx="514350" cy="1273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43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Custom manager logic implements accumulators / trackers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Descriptions of</a:t>
            </a:r>
            <a:br>
              <a:rPr lang="en-AU" dirty="0"/>
            </a:br>
            <a:r>
              <a:rPr lang="en-AU" dirty="0"/>
              <a:t>each are in the </a:t>
            </a:r>
            <a:br>
              <a:rPr lang="en-AU" dirty="0"/>
            </a:br>
            <a:r>
              <a:rPr lang="en-AU" dirty="0"/>
              <a:t>variables list of </a:t>
            </a:r>
            <a:br>
              <a:rPr lang="en-AU" dirty="0"/>
            </a:br>
            <a:r>
              <a:rPr lang="en-AU" dirty="0"/>
              <a:t>that component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16"/>
          <a:stretch/>
        </p:blipFill>
        <p:spPr>
          <a:xfrm>
            <a:off x="3641073" y="2681288"/>
            <a:ext cx="8550927" cy="41767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521413" y="2256817"/>
            <a:ext cx="690664" cy="2334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21413" y="4348264"/>
            <a:ext cx="5291847" cy="11965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90" y="1403262"/>
            <a:ext cx="8961664" cy="5320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344" y="2122829"/>
            <a:ext cx="9010650" cy="46005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28258" y="1828570"/>
            <a:ext cx="1828799" cy="2982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173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‘Crop’ yield &amp; biomass is simply the sum of all non-zero crops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(Intercrops won’t</a:t>
            </a:r>
            <a:br>
              <a:rPr lang="en-AU" dirty="0"/>
            </a:br>
            <a:r>
              <a:rPr lang="en-AU" dirty="0"/>
              <a:t>be correct)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16"/>
          <a:stretch/>
        </p:blipFill>
        <p:spPr>
          <a:xfrm>
            <a:off x="3641073" y="2681288"/>
            <a:ext cx="8550927" cy="41767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793787" y="2323113"/>
            <a:ext cx="5022400" cy="2151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80553" y="2323113"/>
            <a:ext cx="6335635" cy="4194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4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90" y="1403262"/>
            <a:ext cx="8961664" cy="532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316" y="1356007"/>
            <a:ext cx="16100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What’s </a:t>
            </a:r>
            <a:br>
              <a:rPr lang="en-AU" sz="2800" dirty="0"/>
            </a:br>
            <a:r>
              <a:rPr lang="en-AU" sz="2800" dirty="0"/>
              <a:t>different?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01174" y="2814982"/>
            <a:ext cx="1177047" cy="463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6516" y="254084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Bubble chart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633" y="3575664"/>
            <a:ext cx="148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Multiple crop managers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2101174" y="3492230"/>
            <a:ext cx="1177047" cy="406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633" y="4402515"/>
            <a:ext cx="14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More outputs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2101174" y="4221995"/>
            <a:ext cx="1177047" cy="365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UI Operation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36" y="1537858"/>
            <a:ext cx="8961664" cy="532014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58886" y="2111829"/>
            <a:ext cx="4474028" cy="2993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8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By itself, the crop rotation manager understands very little of the components in the system.</a:t>
            </a:r>
          </a:p>
          <a:p>
            <a:r>
              <a:rPr lang="en-AU" dirty="0"/>
              <a:t>It relies on other (usually manager) components for specific knowledge </a:t>
            </a:r>
          </a:p>
          <a:p>
            <a:r>
              <a:rPr lang="en-AU" dirty="0"/>
              <a:t>Normally, these other manager components* behave independently if they can’t see a sequencer in the simulation.</a:t>
            </a:r>
          </a:p>
          <a:p>
            <a:r>
              <a:rPr lang="en-AU" dirty="0"/>
              <a:t>When a sequencer is present, they simply present variables that reflect the state of the crop they’re managing (</a:t>
            </a:r>
            <a:r>
              <a:rPr lang="en-AU" dirty="0" err="1"/>
              <a:t>eg</a:t>
            </a:r>
            <a:r>
              <a:rPr lang="en-AU" dirty="0"/>
              <a:t> sowing window is open today), and respond to directions when asked (</a:t>
            </a:r>
            <a:r>
              <a:rPr lang="en-AU" dirty="0" err="1"/>
              <a:t>eg</a:t>
            </a:r>
            <a:r>
              <a:rPr lang="en-AU" dirty="0"/>
              <a:t> sow the crop today) – </a:t>
            </a:r>
            <a:r>
              <a:rPr lang="en-AU" dirty="0" err="1"/>
              <a:t>ie</a:t>
            </a:r>
            <a:r>
              <a:rPr lang="en-AU" dirty="0"/>
              <a:t>. no active role.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236832" y="6488668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Only the manager.NET rules</a:t>
            </a:r>
          </a:p>
        </p:txBody>
      </p:sp>
    </p:spTree>
    <p:extLst>
      <p:ext uri="{BB962C8B-B14F-4D97-AF65-F5344CB8AC3E}">
        <p14:creationId xmlns:p14="http://schemas.microsoft.com/office/powerpoint/2010/main" val="23122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sequencer’s daily operation is simple:</a:t>
            </a:r>
          </a:p>
          <a:p>
            <a:endParaRPr lang="en-AU" dirty="0"/>
          </a:p>
          <a:p>
            <a:pPr lvl="1"/>
            <a:r>
              <a:rPr lang="en-AU" dirty="0"/>
              <a:t>Can I do anything?</a:t>
            </a:r>
          </a:p>
          <a:p>
            <a:pPr lvl="1"/>
            <a:r>
              <a:rPr lang="en-AU" dirty="0"/>
              <a:t>If so, do it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536271" y="2688770"/>
            <a:ext cx="16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Repeat until </a:t>
            </a:r>
            <a:br>
              <a:rPr lang="en-AU" dirty="0"/>
            </a:br>
            <a:r>
              <a:rPr lang="en-AU" dirty="0"/>
              <a:t>nothing further </a:t>
            </a:r>
            <a:br>
              <a:rPr lang="en-AU" dirty="0"/>
            </a:br>
            <a:r>
              <a:rPr lang="en-AU" dirty="0"/>
              <a:t>to do</a:t>
            </a:r>
          </a:p>
        </p:txBody>
      </p:sp>
      <p:sp>
        <p:nvSpPr>
          <p:cNvPr id="5" name="Curved Left Arrow 4"/>
          <p:cNvSpPr/>
          <p:nvPr/>
        </p:nvSpPr>
        <p:spPr>
          <a:xfrm flipV="1">
            <a:off x="4680857" y="2688770"/>
            <a:ext cx="631373" cy="925285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3" r="-1"/>
          <a:stretch/>
        </p:blipFill>
        <p:spPr>
          <a:xfrm>
            <a:off x="7443787" y="2313865"/>
            <a:ext cx="4547203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2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sequencer’s daily operation is simple:</a:t>
            </a:r>
          </a:p>
          <a:p>
            <a:endParaRPr lang="en-AU" dirty="0"/>
          </a:p>
          <a:p>
            <a:pPr lvl="1"/>
            <a:r>
              <a:rPr lang="en-AU" dirty="0"/>
              <a:t>Can I do anything?</a:t>
            </a:r>
          </a:p>
          <a:p>
            <a:pPr lvl="1"/>
            <a:r>
              <a:rPr lang="en-AU" dirty="0"/>
              <a:t>If so, do it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369" t="20775" r="44562" b="41421"/>
          <a:stretch/>
        </p:blipFill>
        <p:spPr>
          <a:xfrm>
            <a:off x="8066314" y="0"/>
            <a:ext cx="3287486" cy="2830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76657" y="3195411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Is the chickpea crop ready to harvest?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9514114" y="2311514"/>
            <a:ext cx="674915" cy="883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383486" y="4001294"/>
            <a:ext cx="468086" cy="563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559144" y="3976679"/>
            <a:ext cx="522513" cy="588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8857" y="4686187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 – do nothing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18914" y="4686187"/>
            <a:ext cx="237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Yes – harvest, move to the next state, and see if there’s anything to do there..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07994" y="981180"/>
            <a:ext cx="1084006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45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960" t="35170" r="41713" b="12050"/>
          <a:stretch/>
        </p:blipFill>
        <p:spPr>
          <a:xfrm>
            <a:off x="8675915" y="234497"/>
            <a:ext cx="3320142" cy="395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Crop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9143" cy="4351338"/>
          </a:xfrm>
        </p:spPr>
        <p:txBody>
          <a:bodyPr>
            <a:normAutofit fontScale="92500"/>
          </a:bodyPr>
          <a:lstStyle/>
          <a:p>
            <a:r>
              <a:rPr lang="en-AU" dirty="0"/>
              <a:t>The sequencer asks the Chickpea Manager component whether the chickpea component is ready for harvest. </a:t>
            </a:r>
          </a:p>
          <a:p>
            <a:endParaRPr lang="en-AU" dirty="0"/>
          </a:p>
          <a:p>
            <a:r>
              <a:rPr lang="en-AU" dirty="0"/>
              <a:t>These manager rules have generic names that </a:t>
            </a:r>
            <a:br>
              <a:rPr lang="en-AU" dirty="0"/>
            </a:br>
            <a:r>
              <a:rPr lang="en-AU" dirty="0"/>
              <a:t>relate to states (enter &amp; leave), not operations (sow &amp; harvest).</a:t>
            </a:r>
          </a:p>
          <a:p>
            <a:endParaRPr lang="en-AU" dirty="0"/>
          </a:p>
          <a:p>
            <a:r>
              <a:rPr lang="en-AU" dirty="0"/>
              <a:t>Rules = variables → “get”</a:t>
            </a:r>
          </a:p>
          <a:p>
            <a:r>
              <a:rPr lang="en-AU" dirty="0"/>
              <a:t>Actions = events → “publish”</a:t>
            </a:r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945086" y="3097731"/>
            <a:ext cx="237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Is the chickpea crop ready to harvest?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969829" y="2852058"/>
            <a:ext cx="881743" cy="568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733315" y="4022380"/>
            <a:ext cx="130628" cy="702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410700" y="5261288"/>
            <a:ext cx="237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Yes – harvest, move to the next state, and see if there’s anything to do there..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07994" y="981180"/>
            <a:ext cx="1084006" cy="54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49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1162</Words>
  <Application>Microsoft Office PowerPoint</Application>
  <PresentationFormat>Widescreen</PresentationFormat>
  <Paragraphs>185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Crop rotations (APSIM 7.10)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Crop rotations</vt:lpstr>
      <vt:lpstr>PowerPoint Presentation</vt:lpstr>
      <vt:lpstr>PowerPoint Presentation</vt:lpstr>
      <vt:lpstr>PowerPoint Presentation</vt:lpstr>
      <vt:lpstr>Crop rotations</vt:lpstr>
      <vt:lpstr>Crop rotations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Crop rotations (APSIM 7.10)</dc:title>
  <dc:creator>Peter deVoil</dc:creator>
  <cp:lastModifiedBy>Peter deVoil</cp:lastModifiedBy>
  <cp:revision>52</cp:revision>
  <dcterms:created xsi:type="dcterms:W3CDTF">2020-02-26T01:28:06Z</dcterms:created>
  <dcterms:modified xsi:type="dcterms:W3CDTF">2021-04-20T01:38:22Z</dcterms:modified>
</cp:coreProperties>
</file>