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4" r:id="rId4"/>
    <p:sldId id="258" r:id="rId5"/>
    <p:sldId id="260" r:id="rId6"/>
    <p:sldId id="262" r:id="rId7"/>
    <p:sldId id="263" r:id="rId8"/>
    <p:sldId id="261" r:id="rId9"/>
    <p:sldId id="265" r:id="rId10"/>
    <p:sldId id="266" r:id="rId11"/>
    <p:sldId id="268" r:id="rId12"/>
    <p:sldId id="267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0" r:id="rId22"/>
    <p:sldId id="278" r:id="rId23"/>
    <p:sldId id="25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447" autoAdjust="0"/>
  </p:normalViewPr>
  <p:slideViewPr>
    <p:cSldViewPr snapToGrid="0">
      <p:cViewPr varScale="1">
        <p:scale>
          <a:sx n="88" d="100"/>
          <a:sy n="88" d="100"/>
        </p:scale>
        <p:origin x="147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FE420-9716-49E9-8D27-ACD79B88CA1A}" type="datetimeFigureOut">
              <a:rPr lang="en-AU" smtClean="0"/>
              <a:t>10/03/2020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8713D-D3C1-404B-8178-232FAE3382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631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Bigger perspective: possible approaches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713D-D3C1-404B-8178-232FAE33823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5785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713D-D3C1-404B-8178-232FAE338236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7959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713D-D3C1-404B-8178-232FAE338236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3207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713D-D3C1-404B-8178-232FAE338236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1454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713D-D3C1-404B-8178-232FAE338236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8529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713D-D3C1-404B-8178-232FAE338236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0824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How would we want to examine</a:t>
            </a:r>
            <a:r>
              <a:rPr lang="en-AU" baseline="0" dirty="0" smtClean="0"/>
              <a:t> a) correct operation, and b) inclusion into results?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713D-D3C1-404B-8178-232FAE338236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4585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Correct operation 1. – the messages are sent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713D-D3C1-404B-8178-232FAE338236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5466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Correct operation 2. – the amounts are what we expected – vary from year to year, and are in the ballpark,</a:t>
            </a:r>
            <a:r>
              <a:rPr lang="en-AU" baseline="0" dirty="0" smtClean="0"/>
              <a:t> though a bit high..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713D-D3C1-404B-8178-232FAE338236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6023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713D-D3C1-404B-8178-232FAE33823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0545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Example of a decision rule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713D-D3C1-404B-8178-232FAE33823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3993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 mechanics of changing state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713D-D3C1-404B-8178-232FAE338236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6758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Operating the UI is described in </a:t>
            </a:r>
            <a:r>
              <a:rPr lang="en-AU" dirty="0" err="1" smtClean="0"/>
              <a:t>center</a:t>
            </a:r>
            <a:r>
              <a:rPr lang="en-AU" dirty="0" smtClean="0"/>
              <a:t> pane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713D-D3C1-404B-8178-232FAE338236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2130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General construction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713D-D3C1-404B-8178-232FAE338236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9915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Common mistakes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713D-D3C1-404B-8178-232FAE338236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8830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How to</a:t>
            </a:r>
            <a:r>
              <a:rPr lang="en-AU" baseline="0" dirty="0" smtClean="0"/>
              <a:t> work out what it’s doing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713D-D3C1-404B-8178-232FAE338236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7712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Walkthrough of adding rules &amp; events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713D-D3C1-404B-8178-232FAE338236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5684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5320-43C6-4C08-AB0D-8E52ACA68A30}" type="datetimeFigureOut">
              <a:rPr lang="en-AU" smtClean="0"/>
              <a:t>10/03/2020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3B04-ABAB-46A4-9004-9E30BA8ACA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3645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5320-43C6-4C08-AB0D-8E52ACA68A30}" type="datetimeFigureOut">
              <a:rPr lang="en-AU" smtClean="0"/>
              <a:t>10/03/2020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3B04-ABAB-46A4-9004-9E30BA8ACA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893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5320-43C6-4C08-AB0D-8E52ACA68A30}" type="datetimeFigureOut">
              <a:rPr lang="en-AU" smtClean="0"/>
              <a:t>10/03/2020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3B04-ABAB-46A4-9004-9E30BA8ACA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3874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5320-43C6-4C08-AB0D-8E52ACA68A30}" type="datetimeFigureOut">
              <a:rPr lang="en-AU" smtClean="0"/>
              <a:t>10/03/2020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3B04-ABAB-46A4-9004-9E30BA8ACA64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Grafik 6" descr="PP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3941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5320-43C6-4C08-AB0D-8E52ACA68A30}" type="datetimeFigureOut">
              <a:rPr lang="en-AU" smtClean="0"/>
              <a:t>10/03/2020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3B04-ABAB-46A4-9004-9E30BA8ACA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771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5320-43C6-4C08-AB0D-8E52ACA68A30}" type="datetimeFigureOut">
              <a:rPr lang="en-AU" smtClean="0"/>
              <a:t>10/03/2020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3B04-ABAB-46A4-9004-9E30BA8ACA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702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5320-43C6-4C08-AB0D-8E52ACA68A30}" type="datetimeFigureOut">
              <a:rPr lang="en-AU" smtClean="0"/>
              <a:t>10/03/2020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3B04-ABAB-46A4-9004-9E30BA8ACA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715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5320-43C6-4C08-AB0D-8E52ACA68A30}" type="datetimeFigureOut">
              <a:rPr lang="en-AU" smtClean="0"/>
              <a:t>10/03/2020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3B04-ABAB-46A4-9004-9E30BA8ACA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1649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5320-43C6-4C08-AB0D-8E52ACA68A30}" type="datetimeFigureOut">
              <a:rPr lang="en-AU" smtClean="0"/>
              <a:t>10/03/2020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3B04-ABAB-46A4-9004-9E30BA8ACA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270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5320-43C6-4C08-AB0D-8E52ACA68A30}" type="datetimeFigureOut">
              <a:rPr lang="en-AU" smtClean="0"/>
              <a:t>10/03/2020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3B04-ABAB-46A4-9004-9E30BA8ACA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699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5320-43C6-4C08-AB0D-8E52ACA68A30}" type="datetimeFigureOut">
              <a:rPr lang="en-AU" smtClean="0"/>
              <a:t>10/03/2020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3B04-ABAB-46A4-9004-9E30BA8ACA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50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75320-43C6-4C08-AB0D-8E52ACA68A30}" type="datetimeFigureOut">
              <a:rPr lang="en-AU" smtClean="0"/>
              <a:t>10/03/2020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13B04-ABAB-46A4-9004-9E30BA8ACA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844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Crop rotations (APSIM 7.10)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4549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Crop rotations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Arcs must have a source and destination</a:t>
            </a:r>
          </a:p>
          <a:p>
            <a:r>
              <a:rPr lang="en-AU" dirty="0" smtClean="0"/>
              <a:t>A rule for an arc results in just an integer. The score for an arc is the mathematical product of all its rules</a:t>
            </a:r>
          </a:p>
          <a:p>
            <a:r>
              <a:rPr lang="en-AU" dirty="0" smtClean="0"/>
              <a:t>When evaluating multiple arcs from a node, the highest (non-zero) arc is </a:t>
            </a:r>
            <a:r>
              <a:rPr lang="en-AU" dirty="0" smtClean="0"/>
              <a:t>selected</a:t>
            </a:r>
          </a:p>
          <a:p>
            <a:endParaRPr lang="en-AU" dirty="0" smtClean="0"/>
          </a:p>
          <a:p>
            <a:r>
              <a:rPr lang="en-AU" dirty="0" smtClean="0"/>
              <a:t>Tips:</a:t>
            </a:r>
          </a:p>
          <a:p>
            <a:pPr lvl="1"/>
            <a:r>
              <a:rPr lang="en-AU" dirty="0" smtClean="0"/>
              <a:t>In rules/actions, get module names exactly right (via copy/paste) – the writing is tiny</a:t>
            </a:r>
          </a:p>
          <a:p>
            <a:pPr lvl="1"/>
            <a:r>
              <a:rPr lang="en-AU" dirty="0" smtClean="0"/>
              <a:t>Start small &amp; simple – test, and </a:t>
            </a:r>
            <a:r>
              <a:rPr lang="en-AU" i="1" dirty="0" smtClean="0"/>
              <a:t>then</a:t>
            </a:r>
            <a:r>
              <a:rPr lang="en-AU" dirty="0" smtClean="0"/>
              <a:t> expand the </a:t>
            </a:r>
            <a:r>
              <a:rPr lang="en-AU" dirty="0" smtClean="0"/>
              <a:t>graph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278452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Crop rotations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sequencer runs at the process event of each day</a:t>
            </a:r>
          </a:p>
          <a:p>
            <a:r>
              <a:rPr lang="en-AU" dirty="0" smtClean="0"/>
              <a:t>Internally, the sequencer sends 3 events when changing state:</a:t>
            </a:r>
          </a:p>
          <a:p>
            <a:pPr lvl="1"/>
            <a:r>
              <a:rPr lang="en-AU" dirty="0" err="1" smtClean="0"/>
              <a:t>transition_from_X</a:t>
            </a:r>
            <a:r>
              <a:rPr lang="en-AU" dirty="0" smtClean="0"/>
              <a:t>, </a:t>
            </a:r>
          </a:p>
          <a:p>
            <a:pPr lvl="1"/>
            <a:r>
              <a:rPr lang="en-AU" dirty="0" smtClean="0"/>
              <a:t>transition, and </a:t>
            </a:r>
          </a:p>
          <a:p>
            <a:pPr lvl="1"/>
            <a:r>
              <a:rPr lang="en-AU" dirty="0" err="1" smtClean="0"/>
              <a:t>transition_to_Y</a:t>
            </a: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32945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Crop rotations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When it goes wrong:</a:t>
            </a:r>
          </a:p>
          <a:p>
            <a:pPr lvl="1"/>
            <a:r>
              <a:rPr lang="en-AU" dirty="0" smtClean="0"/>
              <a:t>Look in the summary file for error messages</a:t>
            </a:r>
          </a:p>
          <a:p>
            <a:pPr lvl="1"/>
            <a:r>
              <a:rPr lang="en-AU" dirty="0" smtClean="0"/>
              <a:t>Did you include a space in a node name?</a:t>
            </a:r>
          </a:p>
          <a:p>
            <a:pPr lvl="1"/>
            <a:r>
              <a:rPr lang="en-AU" dirty="0" smtClean="0"/>
              <a:t>If it’s empty (apart from initialisation messages), did you get initial state correct?</a:t>
            </a:r>
          </a:p>
          <a:p>
            <a:pPr lvl="1"/>
            <a:r>
              <a:rPr lang="en-AU" dirty="0" smtClean="0"/>
              <a:t>Check the phases output file for inordinately long phases – it may give a clue which rule is failing</a:t>
            </a:r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9264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Crop rotations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When it goes really wrong:</a:t>
            </a:r>
          </a:p>
          <a:p>
            <a:pPr marL="457200" lvl="1" indent="0">
              <a:buNone/>
            </a:pPr>
            <a:r>
              <a:rPr lang="en-AU" dirty="0" smtClean="0"/>
              <a:t>The “detailed log file” has the results of every rule evaluation 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637" t="60919" r="70102" b="13072"/>
          <a:stretch/>
        </p:blipFill>
        <p:spPr>
          <a:xfrm>
            <a:off x="838200" y="2811327"/>
            <a:ext cx="3339610" cy="232874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63847" y="3153035"/>
            <a:ext cx="772886" cy="5878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48795" b="60699"/>
          <a:stretch/>
        </p:blipFill>
        <p:spPr>
          <a:xfrm>
            <a:off x="4413476" y="2913121"/>
            <a:ext cx="6940324" cy="351880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0744200" y="4925277"/>
            <a:ext cx="500743" cy="3918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10744200" y="5317162"/>
            <a:ext cx="500743" cy="39188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11407468" y="531716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ym typeface="Wingdings" panose="05000000000000000000" pitchFamily="2" charset="2"/>
              </a:rPr>
              <a:t>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11406708" y="492285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ym typeface="Wingdings" panose="05000000000000000000" pitchFamily="2" charset="2"/>
              </a:rPr>
              <a:t>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1356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Crop rotations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Worked </a:t>
            </a:r>
            <a:r>
              <a:rPr lang="en-AU" dirty="0"/>
              <a:t>example: Interaction with custom manager script (irrigate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Lucerne example from (</a:t>
            </a:r>
            <a:r>
              <a:rPr lang="en-AU" dirty="0">
                <a:solidFill>
                  <a:schemeClr val="accent5"/>
                </a:solidFill>
              </a:rPr>
              <a:t>https://www.apsim.info/support/apsim-training-manuals/crop-rotations</a:t>
            </a:r>
            <a:r>
              <a:rPr lang="en-AU" dirty="0" smtClean="0">
                <a:solidFill>
                  <a:schemeClr val="accent5"/>
                </a:solidFill>
              </a:rPr>
              <a:t>/</a:t>
            </a:r>
            <a:r>
              <a:rPr lang="en-AU" dirty="0" smtClean="0"/>
              <a:t>)</a:t>
            </a:r>
          </a:p>
          <a:p>
            <a:pPr marL="457200" lvl="1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596" t="9552" r="10372" b="28500"/>
          <a:stretch/>
        </p:blipFill>
        <p:spPr>
          <a:xfrm>
            <a:off x="5852552" y="2705622"/>
            <a:ext cx="6210014" cy="408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98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Crop rotations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Worked </a:t>
            </a:r>
            <a:r>
              <a:rPr lang="en-AU" dirty="0"/>
              <a:t>example: Interaction with custom manager script (irrigate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Add </a:t>
            </a:r>
            <a:r>
              <a:rPr lang="en-AU" dirty="0" smtClean="0"/>
              <a:t>irrigation component </a:t>
            </a:r>
            <a:r>
              <a:rPr lang="en-AU" dirty="0" smtClean="0"/>
              <a:t>(from toolbox) to simulation</a:t>
            </a:r>
          </a:p>
          <a:p>
            <a:pPr lvl="1"/>
            <a:r>
              <a:rPr lang="en-AU" dirty="0" smtClean="0"/>
              <a:t>Turn off automatic operation</a:t>
            </a:r>
            <a:r>
              <a:rPr lang="en-AU" dirty="0" smtClean="0"/>
              <a:t> </a:t>
            </a:r>
            <a:endParaRPr lang="en-AU" dirty="0" smtClean="0"/>
          </a:p>
          <a:p>
            <a:pPr marL="457200" lvl="1" indent="0">
              <a:buNone/>
            </a:pP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0" t="10965" r="6026" b="43028"/>
          <a:stretch/>
        </p:blipFill>
        <p:spPr>
          <a:xfrm>
            <a:off x="3382027" y="3682652"/>
            <a:ext cx="8480121" cy="283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07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Crop rotations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Worked </a:t>
            </a:r>
            <a:r>
              <a:rPr lang="en-AU" dirty="0"/>
              <a:t>example: Interaction with custom manager script (irrigate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Add empty manager from toolbox</a:t>
            </a:r>
          </a:p>
          <a:p>
            <a:pPr lvl="1"/>
            <a:r>
              <a:rPr lang="en-AU" dirty="0" smtClean="0"/>
              <a:t>2 things: a rule (to test), and an action</a:t>
            </a:r>
          </a:p>
          <a:p>
            <a:pPr marL="457200" lvl="1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144" t="11769" r="9264" b="39094"/>
          <a:stretch/>
        </p:blipFill>
        <p:spPr>
          <a:xfrm>
            <a:off x="3977148" y="3613355"/>
            <a:ext cx="8214852" cy="302342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111910" y="3075039"/>
            <a:ext cx="3104535" cy="12019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096000" y="3075039"/>
            <a:ext cx="1351935" cy="5383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100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Crop rotations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Worked </a:t>
            </a:r>
            <a:r>
              <a:rPr lang="en-AU" dirty="0"/>
              <a:t>example: Interaction with custom manager script (irrigate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Implement the rule </a:t>
            </a:r>
            <a:r>
              <a:rPr lang="en-AU" dirty="0" smtClean="0"/>
              <a:t>(aka variable) to </a:t>
            </a:r>
            <a:r>
              <a:rPr lang="en-AU" dirty="0" smtClean="0"/>
              <a:t>test </a:t>
            </a:r>
            <a:r>
              <a:rPr lang="en-AU" dirty="0" err="1" smtClean="0"/>
              <a:t>asw</a:t>
            </a:r>
            <a:r>
              <a:rPr lang="en-AU" dirty="0" smtClean="0"/>
              <a:t> in top 3 layers each day</a:t>
            </a:r>
          </a:p>
          <a:p>
            <a:pPr lvl="1"/>
            <a:r>
              <a:rPr lang="en-AU" dirty="0" smtClean="0"/>
              <a:t>At some </a:t>
            </a:r>
            <a:r>
              <a:rPr lang="en-AU" dirty="0" smtClean="0"/>
              <a:t>later time each day, </a:t>
            </a:r>
            <a:r>
              <a:rPr lang="en-AU" dirty="0" smtClean="0"/>
              <a:t>the rotation manager will ask for it</a:t>
            </a:r>
          </a:p>
          <a:p>
            <a:pPr marL="457200" lvl="1" indent="0">
              <a:buNone/>
            </a:pP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4" t="11890" r="6981" b="38615"/>
          <a:stretch/>
        </p:blipFill>
        <p:spPr>
          <a:xfrm>
            <a:off x="3592462" y="3613355"/>
            <a:ext cx="8377083" cy="304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01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Crop rotations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Worked </a:t>
            </a:r>
            <a:r>
              <a:rPr lang="en-AU" dirty="0"/>
              <a:t>example: Interaction with custom manager script (irrigate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Implement the action (event handler) to irrigate when </a:t>
            </a:r>
            <a:r>
              <a:rPr lang="en-AU" dirty="0" smtClean="0"/>
              <a:t>asked</a:t>
            </a:r>
          </a:p>
          <a:p>
            <a:pPr lvl="1"/>
            <a:r>
              <a:rPr lang="en-AU" dirty="0" smtClean="0"/>
              <a:t>The management rules (variables) are all tested repeatedly until there</a:t>
            </a:r>
            <a:br>
              <a:rPr lang="en-AU" dirty="0" smtClean="0"/>
            </a:br>
            <a:r>
              <a:rPr lang="en-AU" dirty="0" smtClean="0"/>
              <a:t>are no more candidates,</a:t>
            </a:r>
            <a:br>
              <a:rPr lang="en-AU" dirty="0" smtClean="0"/>
            </a:br>
            <a:r>
              <a:rPr lang="en-AU" dirty="0" smtClean="0"/>
              <a:t>so invalidate this rule </a:t>
            </a:r>
            <a:br>
              <a:rPr lang="en-AU" dirty="0" smtClean="0"/>
            </a:br>
            <a:r>
              <a:rPr lang="en-AU" dirty="0" smtClean="0"/>
              <a:t>immediately after</a:t>
            </a:r>
            <a:br>
              <a:rPr lang="en-AU" dirty="0" smtClean="0"/>
            </a:br>
            <a:r>
              <a:rPr lang="en-AU" dirty="0" smtClean="0"/>
              <a:t>irrigating</a:t>
            </a:r>
            <a:endParaRPr lang="en-AU" dirty="0" smtClean="0"/>
          </a:p>
          <a:p>
            <a:pPr marL="457200" lvl="1" indent="0">
              <a:buNone/>
            </a:pP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-578" t="15592" r="35226" b="11525"/>
          <a:stretch/>
        </p:blipFill>
        <p:spPr>
          <a:xfrm>
            <a:off x="5254640" y="3293806"/>
            <a:ext cx="6828504" cy="343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Crop rotations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Worked </a:t>
            </a:r>
            <a:r>
              <a:rPr lang="en-AU" dirty="0"/>
              <a:t>example: Interaction with custom manager script (irrigate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Finally, add </a:t>
            </a:r>
            <a:r>
              <a:rPr lang="en-AU" dirty="0" smtClean="0"/>
              <a:t>the rule &amp; action to the DG</a:t>
            </a:r>
          </a:p>
          <a:p>
            <a:pPr marL="457200" lvl="1" indent="0">
              <a:buNone/>
            </a:pP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2" t="12176" r="11370" b="8760"/>
          <a:stretch/>
        </p:blipFill>
        <p:spPr>
          <a:xfrm>
            <a:off x="3635477" y="2794265"/>
            <a:ext cx="8465574" cy="406373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728324" y="5453783"/>
            <a:ext cx="772886" cy="5878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7728324" y="6176963"/>
            <a:ext cx="772886" cy="5878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9333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Crop rotations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Options:</a:t>
            </a:r>
          </a:p>
          <a:p>
            <a:pPr marL="0" indent="0">
              <a:buNone/>
            </a:pPr>
            <a:r>
              <a:rPr lang="en-AU" dirty="0" smtClean="0"/>
              <a:t>Linear (calendar) sequences (</a:t>
            </a:r>
            <a:r>
              <a:rPr lang="en-AU" dirty="0" err="1" smtClean="0"/>
              <a:t>eg</a:t>
            </a:r>
            <a:r>
              <a:rPr lang="en-AU" dirty="0" smtClean="0"/>
              <a:t>. Operations module)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State transition network (aka bubbles)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Some situations don’t require complex tools!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Flexibility a key philosophy of </a:t>
            </a:r>
            <a:r>
              <a:rPr lang="en-AU" dirty="0" err="1" smtClean="0"/>
              <a:t>apsim</a:t>
            </a: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9937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Crop rotations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Worked </a:t>
            </a:r>
            <a:r>
              <a:rPr lang="en-AU" dirty="0"/>
              <a:t>example: Interaction with custom manager script (irrigate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Add some code to sum it up, add to output files</a:t>
            </a:r>
          </a:p>
          <a:p>
            <a:pPr marL="457200" lvl="1" indent="0">
              <a:buNone/>
            </a:pP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40" t="12808" r="41905" b="9899"/>
          <a:stretch/>
        </p:blipFill>
        <p:spPr>
          <a:xfrm>
            <a:off x="6113206" y="2833162"/>
            <a:ext cx="5965723" cy="393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89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Crop rotations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Worked </a:t>
            </a:r>
            <a:r>
              <a:rPr lang="en-AU" dirty="0"/>
              <a:t>example: Interaction with custom manager script (irrigate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Does it work?</a:t>
            </a:r>
          </a:p>
          <a:p>
            <a:pPr marL="457200" lvl="1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23" t="12575" r="16915" b="10128"/>
          <a:stretch/>
        </p:blipFill>
        <p:spPr>
          <a:xfrm>
            <a:off x="3893574" y="2498394"/>
            <a:ext cx="8298426" cy="43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25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Crop rotations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Worked </a:t>
            </a:r>
            <a:r>
              <a:rPr lang="en-AU" dirty="0"/>
              <a:t>example: Interaction with custom manager script (irrigate</a:t>
            </a:r>
            <a:r>
              <a:rPr lang="en-AU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66" t="13188" r="9736" b="17109"/>
          <a:stretch/>
        </p:blipFill>
        <p:spPr>
          <a:xfrm>
            <a:off x="1342104" y="2440859"/>
            <a:ext cx="10486104" cy="4063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24784"/>
          <a:stretch/>
        </p:blipFill>
        <p:spPr>
          <a:xfrm>
            <a:off x="4812182" y="3628102"/>
            <a:ext cx="4324444" cy="28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30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9903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Crop rotations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90" y="1403262"/>
            <a:ext cx="8961664" cy="53201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344" y="2122829"/>
            <a:ext cx="9010650" cy="46005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928258" y="1828570"/>
            <a:ext cx="1828799" cy="29829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173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Crop rotations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By itself, the crop rotation manager understands very little of the components it is interacting with.</a:t>
            </a:r>
          </a:p>
          <a:p>
            <a:r>
              <a:rPr lang="en-AU" dirty="0" smtClean="0"/>
              <a:t>It relies on other manager components for their specific knowledge </a:t>
            </a:r>
          </a:p>
          <a:p>
            <a:r>
              <a:rPr lang="en-AU" dirty="0" smtClean="0"/>
              <a:t>Normally, these </a:t>
            </a:r>
            <a:r>
              <a:rPr lang="en-AU" dirty="0" smtClean="0"/>
              <a:t>other manager </a:t>
            </a:r>
            <a:r>
              <a:rPr lang="en-AU" dirty="0" smtClean="0"/>
              <a:t>components* </a:t>
            </a:r>
            <a:r>
              <a:rPr lang="en-AU" dirty="0" smtClean="0"/>
              <a:t>behave </a:t>
            </a:r>
            <a:r>
              <a:rPr lang="en-AU" dirty="0" smtClean="0"/>
              <a:t>independently </a:t>
            </a:r>
            <a:r>
              <a:rPr lang="en-AU" dirty="0" smtClean="0"/>
              <a:t>if they </a:t>
            </a:r>
            <a:r>
              <a:rPr lang="en-AU" dirty="0" smtClean="0"/>
              <a:t>can’t see </a:t>
            </a:r>
            <a:r>
              <a:rPr lang="en-AU" dirty="0" smtClean="0"/>
              <a:t>a sequencer in the </a:t>
            </a:r>
            <a:r>
              <a:rPr lang="en-AU" dirty="0" smtClean="0"/>
              <a:t>simulation.</a:t>
            </a:r>
            <a:endParaRPr lang="en-AU" dirty="0" smtClean="0"/>
          </a:p>
          <a:p>
            <a:r>
              <a:rPr lang="en-AU" dirty="0" smtClean="0"/>
              <a:t>When a sequencer is present, they simply present variables that reflect the state of the crop they’re managing (</a:t>
            </a:r>
            <a:r>
              <a:rPr lang="en-AU" dirty="0" err="1" smtClean="0"/>
              <a:t>eg</a:t>
            </a:r>
            <a:r>
              <a:rPr lang="en-AU" dirty="0" smtClean="0"/>
              <a:t> sowing window is open today), and respond to directions when asked (</a:t>
            </a:r>
            <a:r>
              <a:rPr lang="en-AU" dirty="0" err="1" smtClean="0"/>
              <a:t>eg</a:t>
            </a:r>
            <a:r>
              <a:rPr lang="en-AU" dirty="0" smtClean="0"/>
              <a:t> sow the crop today).</a:t>
            </a:r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9236832" y="6488668"/>
            <a:ext cx="295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* Only the manager.NET rules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12259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Crop rotations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sequencer’s daily operation is simple:</a:t>
            </a:r>
          </a:p>
          <a:p>
            <a:endParaRPr lang="en-AU" dirty="0" smtClean="0"/>
          </a:p>
          <a:p>
            <a:pPr lvl="1"/>
            <a:r>
              <a:rPr lang="en-AU" dirty="0" smtClean="0"/>
              <a:t>Can I do anything?</a:t>
            </a:r>
          </a:p>
          <a:p>
            <a:pPr lvl="1"/>
            <a:r>
              <a:rPr lang="en-AU" dirty="0" smtClean="0"/>
              <a:t>If so, do it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2993571"/>
            <a:ext cx="2645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Repeat until nothing to do</a:t>
            </a:r>
            <a:endParaRPr lang="en-AU" dirty="0"/>
          </a:p>
        </p:txBody>
      </p:sp>
      <p:sp>
        <p:nvSpPr>
          <p:cNvPr id="5" name="Curved Left Arrow 4"/>
          <p:cNvSpPr/>
          <p:nvPr/>
        </p:nvSpPr>
        <p:spPr>
          <a:xfrm flipV="1">
            <a:off x="4680857" y="2688770"/>
            <a:ext cx="631373" cy="925285"/>
          </a:xfrm>
          <a:prstGeom prst="curved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524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Crop rotations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sequencer’s daily operation is simple:</a:t>
            </a:r>
          </a:p>
          <a:p>
            <a:endParaRPr lang="en-AU" dirty="0" smtClean="0"/>
          </a:p>
          <a:p>
            <a:pPr lvl="1"/>
            <a:r>
              <a:rPr lang="en-AU" dirty="0" smtClean="0"/>
              <a:t>Can I do anything?</a:t>
            </a:r>
          </a:p>
          <a:p>
            <a:pPr lvl="1"/>
            <a:r>
              <a:rPr lang="en-AU" dirty="0" smtClean="0"/>
              <a:t>If so, do it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9369" t="20775" r="44562" b="41421"/>
          <a:stretch/>
        </p:blipFill>
        <p:spPr>
          <a:xfrm>
            <a:off x="8066314" y="0"/>
            <a:ext cx="3287486" cy="28302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76657" y="3195411"/>
            <a:ext cx="237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Is the chickpea crop ready to harvest?</a:t>
            </a:r>
            <a:endParaRPr lang="en-AU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9514114" y="2311514"/>
            <a:ext cx="674915" cy="8838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9383486" y="4001294"/>
            <a:ext cx="468086" cy="5639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559144" y="3976679"/>
            <a:ext cx="522513" cy="5885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28857" y="4686187"/>
            <a:ext cx="237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No – do nothing</a:t>
            </a:r>
            <a:endParaRPr lang="en-AU" dirty="0"/>
          </a:p>
        </p:txBody>
      </p:sp>
      <p:sp>
        <p:nvSpPr>
          <p:cNvPr id="23" name="TextBox 22"/>
          <p:cNvSpPr txBox="1"/>
          <p:nvPr/>
        </p:nvSpPr>
        <p:spPr>
          <a:xfrm>
            <a:off x="9818914" y="4686187"/>
            <a:ext cx="2373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Yes – harvest, move to the next state, and see if there’s anything to do there..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11107994" y="981180"/>
            <a:ext cx="1084006" cy="545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1457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1960" t="35170" r="41713" b="12050"/>
          <a:stretch/>
        </p:blipFill>
        <p:spPr>
          <a:xfrm>
            <a:off x="8675915" y="234497"/>
            <a:ext cx="3320142" cy="3951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Crop rotations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49143" cy="4351338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The sequencer asks the Chickpea Manager component whether the chickpea component is ready for harvest. </a:t>
            </a:r>
          </a:p>
          <a:p>
            <a:endParaRPr lang="en-AU" dirty="0" smtClean="0"/>
          </a:p>
          <a:p>
            <a:r>
              <a:rPr lang="en-AU" dirty="0" smtClean="0"/>
              <a:t>These rules have generic </a:t>
            </a:r>
            <a:r>
              <a:rPr lang="en-AU" dirty="0" smtClean="0"/>
              <a:t>names </a:t>
            </a:r>
            <a:r>
              <a:rPr lang="en-AU" dirty="0" smtClean="0"/>
              <a:t>that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relate to </a:t>
            </a:r>
            <a:r>
              <a:rPr lang="en-AU" dirty="0" smtClean="0"/>
              <a:t>states (enter &amp; leave), </a:t>
            </a:r>
            <a:r>
              <a:rPr lang="en-AU" dirty="0" smtClean="0"/>
              <a:t>not </a:t>
            </a:r>
            <a:r>
              <a:rPr lang="en-AU" dirty="0" smtClean="0"/>
              <a:t>operations (sow &amp; harvest).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Rules </a:t>
            </a:r>
            <a:r>
              <a:rPr lang="en-AU" dirty="0"/>
              <a:t>=</a:t>
            </a:r>
            <a:r>
              <a:rPr lang="en-AU" dirty="0" smtClean="0"/>
              <a:t> variables → “get”</a:t>
            </a:r>
          </a:p>
          <a:p>
            <a:r>
              <a:rPr lang="en-AU" dirty="0" smtClean="0"/>
              <a:t>Actions = events → “publish”</a:t>
            </a:r>
          </a:p>
          <a:p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6945086" y="3097731"/>
            <a:ext cx="237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Is the chickpea crop ready to harvest?</a:t>
            </a:r>
            <a:endParaRPr lang="en-AU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969829" y="2852058"/>
            <a:ext cx="881743" cy="5688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733315" y="4022380"/>
            <a:ext cx="130628" cy="7020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410700" y="5261288"/>
            <a:ext cx="2373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Yes – harvest, move to the next state, and see if there’s anything to do there..</a:t>
            </a:r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11107994" y="981180"/>
            <a:ext cx="1084006" cy="545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1493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Crop rotations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UI Operation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336" y="1537858"/>
            <a:ext cx="8961664" cy="532014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058886" y="2111829"/>
            <a:ext cx="4474028" cy="29935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884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Crop rotations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Nodes are abstract – they don’t have to represent a physical state in the system</a:t>
            </a:r>
          </a:p>
          <a:p>
            <a:r>
              <a:rPr lang="en-AU" dirty="0" smtClean="0"/>
              <a:t>They can be ephemeral – left immediately after entry</a:t>
            </a:r>
          </a:p>
          <a:p>
            <a:r>
              <a:rPr lang="en-AU" dirty="0" smtClean="0"/>
              <a:t>They can be partially disconnected (with only entry or exit arcs)</a:t>
            </a:r>
          </a:p>
          <a:p>
            <a:endParaRPr lang="en-AU" dirty="0" smtClean="0"/>
          </a:p>
          <a:p>
            <a:r>
              <a:rPr lang="en-AU" dirty="0" smtClean="0"/>
              <a:t>Tips</a:t>
            </a:r>
            <a:r>
              <a:rPr lang="en-AU" dirty="0" smtClean="0"/>
              <a:t>:</a:t>
            </a:r>
          </a:p>
          <a:p>
            <a:pPr lvl="1"/>
            <a:r>
              <a:rPr lang="en-AU" dirty="0" smtClean="0"/>
              <a:t>Don’t use whitespace in names</a:t>
            </a:r>
          </a:p>
          <a:p>
            <a:pPr lvl="1"/>
            <a:r>
              <a:rPr lang="en-AU" dirty="0" smtClean="0"/>
              <a:t>Make sure the Initial State (starting point) exists</a:t>
            </a:r>
          </a:p>
          <a:p>
            <a:pPr lvl="1"/>
            <a:r>
              <a:rPr lang="en-AU" dirty="0" smtClean="0"/>
              <a:t>Don’t start in a crop, start immediately before that crop would be sown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9820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921</Words>
  <Application>Microsoft Office PowerPoint</Application>
  <PresentationFormat>Widescreen</PresentationFormat>
  <Paragraphs>134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Theme</vt:lpstr>
      <vt:lpstr>Crop rotations (APSIM 7.10)</vt:lpstr>
      <vt:lpstr>Crop rotations</vt:lpstr>
      <vt:lpstr>Crop rotations</vt:lpstr>
      <vt:lpstr>Crop rotations</vt:lpstr>
      <vt:lpstr>Crop rotations</vt:lpstr>
      <vt:lpstr>Crop rotations</vt:lpstr>
      <vt:lpstr>Crop rotations</vt:lpstr>
      <vt:lpstr>Crop rotations</vt:lpstr>
      <vt:lpstr>Crop rotations</vt:lpstr>
      <vt:lpstr>Crop rotations</vt:lpstr>
      <vt:lpstr>Crop rotations</vt:lpstr>
      <vt:lpstr>Crop rotations</vt:lpstr>
      <vt:lpstr>Crop rotations</vt:lpstr>
      <vt:lpstr>Crop rotations</vt:lpstr>
      <vt:lpstr>Crop rotations</vt:lpstr>
      <vt:lpstr>Crop rotations</vt:lpstr>
      <vt:lpstr>Crop rotations</vt:lpstr>
      <vt:lpstr>Crop rotations</vt:lpstr>
      <vt:lpstr>Crop rotations</vt:lpstr>
      <vt:lpstr>Crop rotations</vt:lpstr>
      <vt:lpstr>Crop rotations</vt:lpstr>
      <vt:lpstr>Crop rotations</vt:lpstr>
      <vt:lpstr>PowerPoint Presentation</vt:lpstr>
    </vt:vector>
  </TitlesOfParts>
  <Company>The University of Queensland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Crop rotations (APSIM 7.10)</dc:title>
  <dc:creator>Peter deVoil</dc:creator>
  <cp:lastModifiedBy>Peter deVoil</cp:lastModifiedBy>
  <cp:revision>30</cp:revision>
  <dcterms:created xsi:type="dcterms:W3CDTF">2020-02-26T01:28:06Z</dcterms:created>
  <dcterms:modified xsi:type="dcterms:W3CDTF">2020-03-09T23:58:54Z</dcterms:modified>
</cp:coreProperties>
</file>